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sldIdLst>
    <p:sldId id="256" r:id="rId2"/>
    <p:sldId id="27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4" r:id="rId15"/>
    <p:sldId id="268" r:id="rId16"/>
    <p:sldId id="269" r:id="rId17"/>
    <p:sldId id="270" r:id="rId18"/>
    <p:sldId id="271" r:id="rId19"/>
    <p:sldId id="272" r:id="rId20"/>
    <p:sldId id="275" r:id="rId21"/>
    <p:sldId id="276" r:id="rId22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38" d="100"/>
          <a:sy n="38" d="100"/>
        </p:scale>
        <p:origin x="7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y Hulse" userId="23eb549275e92fc5" providerId="LiveId" clId="{7C7E7515-A1E0-46A4-BBD2-DC24FE1B585E}"/>
    <pc:docChg chg="custSel modSld">
      <pc:chgData name="Andy Hulse" userId="23eb549275e92fc5" providerId="LiveId" clId="{7C7E7515-A1E0-46A4-BBD2-DC24FE1B585E}" dt="2022-12-14T14:12:15.606" v="0" actId="478"/>
      <pc:docMkLst>
        <pc:docMk/>
      </pc:docMkLst>
      <pc:sldChg chg="delSp mod">
        <pc:chgData name="Andy Hulse" userId="23eb549275e92fc5" providerId="LiveId" clId="{7C7E7515-A1E0-46A4-BBD2-DC24FE1B585E}" dt="2022-12-14T14:12:15.606" v="0" actId="478"/>
        <pc:sldMkLst>
          <pc:docMk/>
          <pc:sldMk cId="109857222" sldId="256"/>
        </pc:sldMkLst>
        <pc:spChg chg="del">
          <ac:chgData name="Andy Hulse" userId="23eb549275e92fc5" providerId="LiveId" clId="{7C7E7515-A1E0-46A4-BBD2-DC24FE1B585E}" dt="2022-12-14T14:12:15.606" v="0" actId="478"/>
          <ac:spMkLst>
            <pc:docMk/>
            <pc:sldMk cId="109857222" sldId="256"/>
            <ac:spMk id="3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9EA1E-98C4-4A2E-AAC3-800E357DC9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7904" y="1517904"/>
            <a:ext cx="9144000" cy="279806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96B1FA-5AE6-4D57-B37B-4AA021600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7904" y="4572000"/>
            <a:ext cx="9144000" cy="152704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F49B66-DBC3-45EE-A6E1-DE10A6C18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12/14/2022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1085F0-1967-4B4F-9824-58E9F2E05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AEDEE5-31B5-4868-8C16-47FF43E27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84768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F9454-6F74-46A8-B299-4AF451BFB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F55CA9-A0BD-4609-9307-BAF987B26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E4293-851E-4FA2-BFF2-B646A4236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907F5-F26D-4A91-8D70-AB54F8B43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ACBD8-D942-449E-A2B8-358CD1365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9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A50897-0C2E-420B-9A38-A8D5C1D727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450317" y="1517904"/>
            <a:ext cx="2220731" cy="454678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B2173-32A5-4677-A08F-DAB8FD430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17904" y="1517904"/>
            <a:ext cx="6562553" cy="454678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B124D-B801-4A6A-9DAF-EBC1B98FE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AF8DF-2544-45A5-B62B-BB7948FCC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C232D-131E-4BE6-8E2E-BAF5A3084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5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C5BB2-C09C-49B0-BAFA-DE1801CD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47C21-944D-47FE-9519-A25518837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CE36D-6B7B-4D5E-831E-34A4286D6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AD668-6E19-425C-88F7-AF422066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05C53-CF7C-4936-9E35-1BEBD683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67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46C78-A717-4E1F-A742-FD5AECA0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1270D-CCAE-4437-A0C0-052D111DF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4572000"/>
            <a:ext cx="91440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F006A-7EEE-4DB0-8F92-D34C0D46C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3F2ED-2B0E-44A9-8603-286CA063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D801C-6B4E-40B6-9D6E-558192264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52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46AA-9418-4C3E-901B-8E2806122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97482-2CA6-4707-976E-6FD4B57BF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17904" y="2980944"/>
            <a:ext cx="4334256" cy="3118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909652-DD12-479C-B639-9452CBA8C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6792" y="2980944"/>
            <a:ext cx="4334256" cy="3118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EC7A6-AFB1-4989-A0B4-B422D5B2C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12/14/2022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D2117C-B497-4647-A66B-1887750FB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8C7AF-5092-416B-B61C-F41D3C573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76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0CDE0-3FEB-42A0-8BCC-7DADE7D4A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5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78B8B-E9A3-44BE-85A6-3E316659A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17904" y="3644987"/>
            <a:ext cx="4334256" cy="2449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BF1BCA-A435-4779-A6FE-15207141F5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792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9B1923-9749-49E3-88FA-75C326E67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6792" y="3644987"/>
            <a:ext cx="4334256" cy="2449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3A70F0-5AFA-4C5A-812B-220C6A38D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6AF721-83FE-4B57-B910-C395D23FD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6A5893-52F1-44A1-AE8E-CF094DB4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9D22302-83E3-4E22-93DF-1E5D463B6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5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D85A6-A4E6-4160-BE43-8146A9894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A24A80-0792-4B3B-BB5A-8B2BD9109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26116E-7A6D-485F-9FA2-25F94D4F4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09ADCC-C5F2-4D90-B153-93DF55858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98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1F683-796D-458C-9B32-A385D604D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1F0BD-641B-4148-BCB3-2704218C8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0952" y="1517904"/>
            <a:ext cx="5330952" cy="45811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8C843-B846-4456-9720-71B7D4FF4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A3A03-31BD-4E7E-879A-A1C718497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39078-7D38-4851-A363-B6BC179A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FF25E-A25D-47AA-94EB-580A74F01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46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E83B4-9B31-4F73-9767-163636522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7CFC30-8163-47A0-A97F-3F2C3A3BE7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49240" y="764032"/>
            <a:ext cx="6089904" cy="533095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F1B390-0C23-466E-987C-26420A5F09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9CA7C-B9D0-4A72-8061-1E02AA15F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EFC84-C9FE-4BFA-9B4E-4516A136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1A469-3EFC-4F94-8482-378582E1C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04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B1D84C-7934-4E5B-B6E4-A1D6EC299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13441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A990F-40AC-447A-964A-840C94A64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2971800"/>
            <a:ext cx="9144000" cy="3127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832A1-FFBA-48B6-B2D0-E5414F128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5672" y="6400800"/>
            <a:ext cx="1865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3F9AFA87-1417-4992-ABD9-27C3BC8CC883}" type="datetimeFigureOut">
              <a:rPr lang="en-US" smtClean="0"/>
              <a:pPr algn="r"/>
              <a:t>12/14/2022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33EC1-4EE2-4453-841C-CFDFE7089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400800"/>
            <a:ext cx="6099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EBA78-E732-44EF-BA0B-FC42F7931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48" y="6400800"/>
            <a:ext cx="530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9306479-8C4D-4E4A-A330-DFC80A8A01BE}"/>
              </a:ext>
            </a:extLst>
          </p:cNvPr>
          <p:cNvSpPr/>
          <p:nvPr/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586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2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105000"/>
        </a:lnSpc>
        <a:spcBef>
          <a:spcPts val="900"/>
        </a:spcBef>
        <a:buClr>
          <a:schemeClr val="accent5"/>
        </a:buClr>
        <a:buFont typeface="Avenir Next LT Pro" panose="020B0504020202020204" pitchFamily="34" charset="0"/>
        <a:buChar char="+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0" algn="l" defTabSz="914400" rtl="0" eaLnBrk="1" latinLnBrk="0" hangingPunct="1">
        <a:lnSpc>
          <a:spcPct val="105000"/>
        </a:lnSpc>
        <a:spcBef>
          <a:spcPts val="900"/>
        </a:spcBef>
        <a:buFont typeface="Arial" panose="020B0604020202020204" pitchFamily="34" charset="0"/>
        <a:buNone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40080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" indent="0" algn="l" defTabSz="914400" rtl="0" eaLnBrk="1" latinLnBrk="0" hangingPunct="1">
        <a:lnSpc>
          <a:spcPct val="105000"/>
        </a:lnSpc>
        <a:spcBef>
          <a:spcPts val="600"/>
        </a:spcBef>
        <a:buFontTx/>
        <a:buNone/>
        <a:defRPr sz="1800" i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886968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45BA4C-9B54-4496-821F-9E0985CA9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980" y="1030406"/>
            <a:ext cx="5068121" cy="3506879"/>
          </a:xfrm>
        </p:spPr>
        <p:txBody>
          <a:bodyPr anchor="ctr">
            <a:normAutofit/>
          </a:bodyPr>
          <a:lstStyle/>
          <a:p>
            <a:pPr algn="l"/>
            <a:r>
              <a:rPr lang="en-GB" dirty="0">
                <a:cs typeface="Calibri Light"/>
              </a:rPr>
              <a:t>What do Field judges do?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1EE7F8-8903-90BB-4CE1-21B617BACD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98" r="24523" b="6"/>
          <a:stretch/>
        </p:blipFill>
        <p:spPr>
          <a:xfrm>
            <a:off x="20" y="10"/>
            <a:ext cx="54044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25C19-D47F-69C9-EDA5-D181AE27C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58951"/>
            <a:ext cx="3880511" cy="1577849"/>
          </a:xfrm>
        </p:spPr>
        <p:txBody>
          <a:bodyPr>
            <a:normAutofit/>
          </a:bodyPr>
          <a:lstStyle/>
          <a:p>
            <a:r>
              <a:rPr lang="en-GB" dirty="0">
                <a:cs typeface="Aharoni"/>
              </a:rPr>
              <a:t>Before the competition</a:t>
            </a:r>
            <a:endParaRPr lang="en-GB">
              <a:cs typeface="Aharon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3848B7-10F4-FCE0-B6C7-CFDEA46CA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611718"/>
            <a:ext cx="3880511" cy="351416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5000"/>
              </a:lnSpc>
            </a:pPr>
            <a:r>
              <a:rPr lang="en-GB" sz="2000"/>
              <a:t>In the pit the sand will be levelled during warm up to ensure safety of the athletes.</a:t>
            </a:r>
          </a:p>
          <a:p>
            <a:pPr>
              <a:lnSpc>
                <a:spcPct val="95000"/>
              </a:lnSpc>
            </a:pPr>
            <a:r>
              <a:rPr lang="en-GB" sz="2000"/>
              <a:t>Warm up will be supervised at the athlete's end and at the pit end and a cone placed on the runway to stop athletes  when the pit is levelled etc</a:t>
            </a:r>
          </a:p>
          <a:p>
            <a:pPr>
              <a:lnSpc>
                <a:spcPct val="95000"/>
              </a:lnSpc>
            </a:pPr>
            <a:endParaRPr lang="en-GB" sz="2000"/>
          </a:p>
          <a:p>
            <a:pPr>
              <a:lnSpc>
                <a:spcPct val="95000"/>
              </a:lnSpc>
            </a:pPr>
            <a:endParaRPr lang="en-GB" sz="2000"/>
          </a:p>
        </p:txBody>
      </p:sp>
      <p:pic>
        <p:nvPicPr>
          <p:cNvPr id="5" name="Picture 4" descr="Empty racing track with sunlight">
            <a:extLst>
              <a:ext uri="{FF2B5EF4-FFF2-40B4-BE49-F238E27FC236}">
                <a16:creationId xmlns:a16="http://schemas.microsoft.com/office/drawing/2014/main" id="{CFDF551A-039C-B3F8-B928-3492FE96C1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44" r="2667" b="4"/>
          <a:stretch/>
        </p:blipFill>
        <p:spPr>
          <a:xfrm>
            <a:off x="5401463" y="10"/>
            <a:ext cx="679053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26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148CF-9984-BFF6-E3D5-47967B297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cs typeface="Aharoni"/>
              </a:rPr>
              <a:t>During competition in LJ/TJ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351C9-5854-4995-31BC-28B73E7BB5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GB" dirty="0"/>
              <a:t>Call up athletes, -next is XXX, followed by XXX, and XXX to get ready- we tend to use Christian names</a:t>
            </a:r>
          </a:p>
          <a:p>
            <a:r>
              <a:rPr lang="en-GB" dirty="0"/>
              <a:t>Athletes stand on the runway and when the pit end is ready the cone is lifted. </a:t>
            </a:r>
          </a:p>
          <a:p>
            <a:r>
              <a:rPr lang="en-GB" dirty="0"/>
              <a:t>The time is started when the cone is lifted, yellow flag is lifted when 15 sec's remain) You can be timed out.</a:t>
            </a:r>
          </a:p>
          <a:p>
            <a:r>
              <a:rPr lang="en-GB" dirty="0"/>
              <a:t>The wind gauge is started when they start to run (5secs)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171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1DAA-0FE8-ED61-F333-8C9BC0563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cs typeface="Aharoni"/>
              </a:rPr>
              <a:t>During competition in LJ/TJ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E6A70-E1E4-AB40-9AAD-386403336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GB" dirty="0"/>
              <a:t>We watch the athlete's foot on the board to see if it is valid jump</a:t>
            </a:r>
          </a:p>
          <a:p>
            <a:r>
              <a:rPr lang="en-GB" dirty="0"/>
              <a:t>When the athlete leaves the pit a white flag is raised if a valid jump</a:t>
            </a:r>
          </a:p>
          <a:p>
            <a:r>
              <a:rPr lang="en-GB" dirty="0"/>
              <a:t>Next the spiker will place the spike where the nearest mark to the </a:t>
            </a:r>
            <a:r>
              <a:rPr lang="en-GB" dirty="0" err="1"/>
              <a:t>take off</a:t>
            </a:r>
            <a:r>
              <a:rPr lang="en-GB" dirty="0"/>
              <a:t> board has been made in the sand</a:t>
            </a:r>
          </a:p>
          <a:p>
            <a:r>
              <a:rPr lang="en-GB" dirty="0"/>
              <a:t>Rakers also judge the exit from the pit</a:t>
            </a:r>
          </a:p>
          <a:p>
            <a:r>
              <a:rPr lang="en-GB" dirty="0"/>
              <a:t>The cone is placed on the runway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209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4AC5B-917F-51CB-223E-F3E9A5B9D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cs typeface="Aharoni"/>
              </a:rPr>
              <a:t>LJ/TJ 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2B145-08F8-0680-791E-264A743A7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GB" dirty="0"/>
              <a:t>The tape is pulled parallel to the runway</a:t>
            </a:r>
          </a:p>
          <a:p>
            <a:r>
              <a:rPr lang="en-GB" dirty="0"/>
              <a:t>The wind gauge reading is recorded by call up</a:t>
            </a:r>
          </a:p>
          <a:p>
            <a:r>
              <a:rPr lang="en-GB" dirty="0"/>
              <a:t>The distance is read from the tape</a:t>
            </a:r>
          </a:p>
          <a:p>
            <a:r>
              <a:rPr lang="en-GB" dirty="0"/>
              <a:t>Distance is recorded- on Card 1 and Card 2.</a:t>
            </a:r>
          </a:p>
          <a:p>
            <a:r>
              <a:rPr lang="en-GB" dirty="0"/>
              <a:t>The pit is levelled, ready for the next jumper</a:t>
            </a:r>
          </a:p>
          <a:p>
            <a:r>
              <a:rPr lang="en-GB" dirty="0"/>
              <a:t>AND so the cycle continues.....  until all jumps are done</a:t>
            </a:r>
          </a:p>
          <a:p>
            <a:r>
              <a:rPr lang="en-GB" dirty="0"/>
              <a:t>A protest may be made, so every jump may be needed to be measured and recorded on the card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247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ECA5A-F425-9B9D-DDE9-C587AC57E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Quick, accurate decisions are made</a:t>
            </a:r>
          </a:p>
        </p:txBody>
      </p:sp>
      <p:pic>
        <p:nvPicPr>
          <p:cNvPr id="6" name="597F5EC4">
            <a:hlinkClick r:id="" action="ppaction://media"/>
            <a:extLst>
              <a:ext uri="{FF2B5EF4-FFF2-40B4-BE49-F238E27FC236}">
                <a16:creationId xmlns:a16="http://schemas.microsoft.com/office/drawing/2014/main" id="{54DBF092-58FF-E5A1-E540-3E3B1B1BFD9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93029" y="2971800"/>
            <a:ext cx="4180114" cy="3127375"/>
          </a:xfrm>
        </p:spPr>
      </p:pic>
    </p:spTree>
    <p:extLst>
      <p:ext uri="{BB962C8B-B14F-4D97-AF65-F5344CB8AC3E}">
        <p14:creationId xmlns:p14="http://schemas.microsoft.com/office/powerpoint/2010/main" val="327357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58080-28AE-1DEB-BB08-09022B795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cs typeface="Aharoni"/>
              </a:rPr>
              <a:t>Hammer/ Discus/ Javelin- the long throws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5D7F9-B5FE-4C1B-9B1F-4C1237CFDD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GB" dirty="0"/>
              <a:t>We also have a set sequence of actions to perform</a:t>
            </a:r>
          </a:p>
          <a:p>
            <a:r>
              <a:rPr lang="en-GB" dirty="0"/>
              <a:t>We register them Numbers, shoes/spikes, check gloves in hammer</a:t>
            </a:r>
          </a:p>
          <a:p>
            <a:r>
              <a:rPr lang="en-GB" dirty="0"/>
              <a:t>Cone in centre of the gates for the cage, on runway near arc in Jav'.</a:t>
            </a:r>
          </a:p>
          <a:p>
            <a:r>
              <a:rPr lang="en-GB" dirty="0"/>
              <a:t>Warm up throws- 2 in competition order</a:t>
            </a:r>
          </a:p>
          <a:p>
            <a:r>
              <a:rPr lang="en-GB" dirty="0"/>
              <a:t>Check arm action of javelin throwers</a:t>
            </a:r>
          </a:p>
          <a:p>
            <a:r>
              <a:rPr lang="en-GB" dirty="0"/>
              <a:t>Blow warning horn to gain attention and that all respond in the field</a:t>
            </a:r>
          </a:p>
        </p:txBody>
      </p:sp>
    </p:spTree>
    <p:extLst>
      <p:ext uri="{BB962C8B-B14F-4D97-AF65-F5344CB8AC3E}">
        <p14:creationId xmlns:p14="http://schemas.microsoft.com/office/powerpoint/2010/main" val="303294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099048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B272257-593A-402F-88FA-F1DECD9E3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762000"/>
            <a:ext cx="10668000" cy="545592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5C38B5-6014-70B9-9C38-AE96116CE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3" y="1517903"/>
            <a:ext cx="3828185" cy="4578096"/>
          </a:xfrm>
        </p:spPr>
        <p:txBody>
          <a:bodyPr>
            <a:normAutofit/>
          </a:bodyPr>
          <a:lstStyle/>
          <a:p>
            <a:r>
              <a:rPr lang="en-GB" sz="2600">
                <a:ea typeface="+mj-lt"/>
                <a:cs typeface="+mj-lt"/>
              </a:rPr>
              <a:t>Hammer/ Discus/ Javelin- the long throws  continued</a:t>
            </a:r>
          </a:p>
          <a:p>
            <a:endParaRPr lang="en-GB" sz="2600">
              <a:cs typeface="Aharoni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DE7F9C8-1519-26A9-2BFC-43B0DCF89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8633" y="1517904"/>
            <a:ext cx="4843270" cy="457809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5000"/>
              </a:lnSpc>
            </a:pPr>
            <a:r>
              <a:rPr lang="en-GB" sz="2000" dirty="0"/>
              <a:t>Only allow athlete into cage after all have responded- retrievers, spiker, validity, photographers, starters etc </a:t>
            </a:r>
          </a:p>
          <a:p>
            <a:pPr>
              <a:lnSpc>
                <a:spcPct val="95000"/>
              </a:lnSpc>
            </a:pPr>
            <a:r>
              <a:rPr lang="en-GB" sz="2000" dirty="0"/>
              <a:t>Call up to move to their position at the circle.</a:t>
            </a:r>
          </a:p>
          <a:p>
            <a:pPr>
              <a:lnSpc>
                <a:spcPct val="95000"/>
              </a:lnSpc>
            </a:pPr>
            <a:r>
              <a:rPr lang="en-GB" sz="2000" dirty="0"/>
              <a:t>Tell them they are now allowed to throw.</a:t>
            </a:r>
          </a:p>
          <a:p>
            <a:pPr>
              <a:lnSpc>
                <a:spcPct val="95000"/>
              </a:lnSpc>
            </a:pPr>
            <a:r>
              <a:rPr lang="en-GB" sz="2000" dirty="0"/>
              <a:t>Clock now starts when cone is lifted</a:t>
            </a:r>
          </a:p>
          <a:p>
            <a:pPr>
              <a:lnSpc>
                <a:spcPct val="95000"/>
              </a:lnSpc>
            </a:pPr>
            <a:r>
              <a:rPr lang="en-GB" sz="2000" dirty="0"/>
              <a:t>Watch for foot infringements, check if landed in sector or hit the cage/gates and infringed the rules</a:t>
            </a:r>
          </a:p>
          <a:p>
            <a:pPr>
              <a:lnSpc>
                <a:spcPct val="95000"/>
              </a:lnSpc>
            </a:pPr>
            <a:r>
              <a:rPr lang="en-GB" sz="2000" dirty="0"/>
              <a:t>Adjust the gates for left handed throwers in Hammer and reset after</a:t>
            </a:r>
          </a:p>
        </p:txBody>
      </p:sp>
    </p:spTree>
    <p:extLst>
      <p:ext uri="{BB962C8B-B14F-4D97-AF65-F5344CB8AC3E}">
        <p14:creationId xmlns:p14="http://schemas.microsoft.com/office/powerpoint/2010/main" val="182961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EDE74-9131-B9B6-07CF-C55F6F90D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+mj-lt"/>
                <a:cs typeface="+mj-lt"/>
              </a:rPr>
              <a:t>Hammer/ Discus/ Javelin- the long throws</a:t>
            </a:r>
          </a:p>
          <a:p>
            <a:endParaRPr lang="en-GB" dirty="0">
              <a:cs typeface="Aharon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EB442-18E9-D56B-8861-9124B0990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GB" dirty="0"/>
              <a:t>Spiker marks the landing place</a:t>
            </a:r>
          </a:p>
          <a:p>
            <a:r>
              <a:rPr lang="en-GB" dirty="0"/>
              <a:t>Place cone on the runway or in cage opening</a:t>
            </a:r>
          </a:p>
          <a:p>
            <a:r>
              <a:rPr lang="en-GB" dirty="0"/>
              <a:t>Don't step into the circle</a:t>
            </a:r>
          </a:p>
          <a:p>
            <a:r>
              <a:rPr lang="en-GB" dirty="0"/>
              <a:t>Tape pulled through the centre of circle in a straight line or through 8m mark on the </a:t>
            </a:r>
            <a:r>
              <a:rPr lang="en-GB" dirty="0" err="1"/>
              <a:t>jav</a:t>
            </a:r>
            <a:r>
              <a:rPr lang="en-GB" dirty="0"/>
              <a:t>' runway.</a:t>
            </a:r>
          </a:p>
          <a:p>
            <a:r>
              <a:rPr lang="en-GB" dirty="0"/>
              <a:t>Measure to the inside of the circle or inside of the arc and record distance.</a:t>
            </a:r>
          </a:p>
          <a:p>
            <a:r>
              <a:rPr lang="en-GB" dirty="0"/>
              <a:t>Clear the tape away and exit cage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33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5D688-639B-434C-6222-5E8DD2F75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 HJ &amp; PV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8CD65-C19B-7F4C-2A73-E802040AF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/>
              <a:t>As all of the other events  we go through the process of welcoming and encouraging warm up.</a:t>
            </a:r>
          </a:p>
          <a:p>
            <a:r>
              <a:rPr lang="en-GB" dirty="0"/>
              <a:t>These events differ, because we will need to know their starting height and in PV upright positions</a:t>
            </a:r>
          </a:p>
          <a:p>
            <a:r>
              <a:rPr lang="en-GB" dirty="0"/>
              <a:t>HJ number of marks on the  fan is 2 max, as in runway competitions</a:t>
            </a:r>
          </a:p>
          <a:p>
            <a:r>
              <a:rPr lang="en-GB" dirty="0"/>
              <a:t>PV once the uprights, bar etc are in place as per the settings given to the leader beforehand the cone is lifted and the clock starts.</a:t>
            </a:r>
          </a:p>
          <a:p>
            <a:r>
              <a:rPr lang="en-GB" dirty="0"/>
              <a:t>But changes now wanted are done in the time for the vault.</a:t>
            </a:r>
          </a:p>
          <a:p>
            <a:r>
              <a:rPr lang="en-GB" dirty="0"/>
              <a:t>Timings for HJ &amp; PV change depending is consecutive jumps and how many remain in the competition. </a:t>
            </a:r>
          </a:p>
        </p:txBody>
      </p:sp>
    </p:spTree>
    <p:extLst>
      <p:ext uri="{BB962C8B-B14F-4D97-AF65-F5344CB8AC3E}">
        <p14:creationId xmlns:p14="http://schemas.microsoft.com/office/powerpoint/2010/main" val="77563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008B0-9DC3-199D-9F87-878219DBC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83268-F290-6B66-2C01-37D0AB90E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/>
              <a:t>The rules we apply in hammer/discus also apply to the shot -with a few adaptations.</a:t>
            </a:r>
          </a:p>
          <a:p>
            <a:r>
              <a:rPr lang="en-GB" dirty="0"/>
              <a:t>We now watch the action of the arm. </a:t>
            </a:r>
          </a:p>
          <a:p>
            <a:r>
              <a:rPr lang="en-GB" dirty="0"/>
              <a:t>The feet can now touch the stop board at the front of the circle, but not the top of it.</a:t>
            </a:r>
          </a:p>
          <a:p>
            <a:r>
              <a:rPr lang="en-GB" dirty="0"/>
              <a:t>Tape is pulled through the centre of the circle in a straight line, measured and recorded.</a:t>
            </a:r>
          </a:p>
          <a:p>
            <a:r>
              <a:rPr lang="en-GB" dirty="0"/>
              <a:t>Tape is kept untwisted (as much as possible)</a:t>
            </a:r>
          </a:p>
          <a:p>
            <a:r>
              <a:rPr lang="en-GB" dirty="0"/>
              <a:t>Clear circle, tape out of the way and spiker moves to the side for the next attempt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54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1AC78-0EE1-693C-0705-9C8DF50EB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583C2C66">
            <a:hlinkClick r:id="" action="ppaction://media"/>
            <a:extLst>
              <a:ext uri="{FF2B5EF4-FFF2-40B4-BE49-F238E27FC236}">
                <a16:creationId xmlns:a16="http://schemas.microsoft.com/office/drawing/2014/main" id="{80D19084-F953-85F2-D7CF-D17AA009420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26971" y="2971800"/>
            <a:ext cx="5878286" cy="3127375"/>
          </a:xfrm>
        </p:spPr>
      </p:pic>
    </p:spTree>
    <p:extLst>
      <p:ext uri="{BB962C8B-B14F-4D97-AF65-F5344CB8AC3E}">
        <p14:creationId xmlns:p14="http://schemas.microsoft.com/office/powerpoint/2010/main" val="41141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8D848-766E-E42C-C26B-1B5F9527F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Let’s not forget the IPC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4F3B0-675C-883A-974C-4F7D93973A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We adapt the events to suit the athletes</a:t>
            </a:r>
          </a:p>
          <a:p>
            <a:r>
              <a:rPr lang="en-GB" dirty="0"/>
              <a:t>Tie down chairs in the circle events and the metal work needed.</a:t>
            </a:r>
          </a:p>
          <a:p>
            <a:r>
              <a:rPr lang="en-GB" dirty="0"/>
              <a:t>Place talc on the runway to judge the take off place of  the foot in the LJ.</a:t>
            </a:r>
          </a:p>
          <a:p>
            <a:r>
              <a:rPr lang="en-GB" dirty="0"/>
              <a:t>Allow  clapping to orientate the visually impaired athlete</a:t>
            </a:r>
          </a:p>
          <a:p>
            <a:r>
              <a:rPr lang="en-GB" dirty="0"/>
              <a:t>Attempts are organised differently- all have 6 throws, after 3 attempts the athlete gets a one min’ rest. After the next 3 throws the longest throw/landing place  is measured. Each landing is marked – and is a numbered spike to know which attempt was best.</a:t>
            </a:r>
          </a:p>
        </p:txBody>
      </p:sp>
    </p:spTree>
    <p:extLst>
      <p:ext uri="{BB962C8B-B14F-4D97-AF65-F5344CB8AC3E}">
        <p14:creationId xmlns:p14="http://schemas.microsoft.com/office/powerpoint/2010/main" val="67753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F0DF1-BD35-0764-BBA9-298CBD6E7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Any Questions?????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3AEBA-1E1D-4258-2E44-D9C99C430E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609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7F24E-E98F-B16D-CD81-521859F00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cs typeface="Aharoni"/>
              </a:rPr>
              <a:t>Preparation</a:t>
            </a:r>
            <a:endParaRPr lang="en-GB" dirty="0" err="1">
              <a:cs typeface="Aharon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25F68-2BDE-5231-8713-763D91FCE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GB" dirty="0"/>
              <a:t>Field Ref'- duty sheet based on the timetable and number of officials</a:t>
            </a:r>
          </a:p>
          <a:p>
            <a:r>
              <a:rPr lang="en-GB" dirty="0"/>
              <a:t>Equipment officer-  prepare sign in sheets. May be visit stadium and check implements available there.</a:t>
            </a:r>
          </a:p>
          <a:p>
            <a:r>
              <a:rPr lang="en-GB" dirty="0"/>
              <a:t>Technical Manager- inspect facilities, decide site layouts, prepare site diagrams</a:t>
            </a:r>
          </a:p>
          <a:p>
            <a:r>
              <a:rPr lang="en-GB" dirty="0"/>
              <a:t>Ordinary officials - turn up in time for briefing</a:t>
            </a:r>
          </a:p>
        </p:txBody>
      </p:sp>
    </p:spTree>
    <p:extLst>
      <p:ext uri="{BB962C8B-B14F-4D97-AF65-F5344CB8AC3E}">
        <p14:creationId xmlns:p14="http://schemas.microsoft.com/office/powerpoint/2010/main" val="143979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8D12D5-3C49-BCEF-0BB5-A1478EEE4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3464" y="755650"/>
            <a:ext cx="5266535" cy="1345115"/>
          </a:xfrm>
        </p:spPr>
        <p:txBody>
          <a:bodyPr>
            <a:normAutofit/>
          </a:bodyPr>
          <a:lstStyle/>
          <a:p>
            <a:r>
              <a:rPr lang="en-GB" dirty="0">
                <a:cs typeface="Aharoni"/>
              </a:rPr>
              <a:t>Clerk(s) of Course</a:t>
            </a:r>
            <a:endParaRPr lang="en-GB">
              <a:cs typeface="Aharoni"/>
            </a:endParaRPr>
          </a:p>
        </p:txBody>
      </p:sp>
      <p:pic>
        <p:nvPicPr>
          <p:cNvPr id="17" name="Picture 4" descr="Angled view of a starting block on a running track">
            <a:extLst>
              <a:ext uri="{FF2B5EF4-FFF2-40B4-BE49-F238E27FC236}">
                <a16:creationId xmlns:a16="http://schemas.microsoft.com/office/drawing/2014/main" id="{AFBF26C1-BF5C-D8C5-3390-4E509041E9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47" r="26326" b="-3"/>
          <a:stretch/>
        </p:blipFill>
        <p:spPr>
          <a:xfrm>
            <a:off x="20" y="10"/>
            <a:ext cx="5404493" cy="6857990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C682F17-55BE-AC52-14F5-2FE3CBA61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3464" y="2207969"/>
            <a:ext cx="5266535" cy="388498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5000"/>
              </a:lnSpc>
            </a:pPr>
            <a:r>
              <a:rPr lang="en-GB" sz="2000" dirty="0"/>
              <a:t>Basically they are a part of the team that set up, ready the event sites, the track etc</a:t>
            </a:r>
            <a:endParaRPr lang="en-US" sz="2000" dirty="0"/>
          </a:p>
          <a:p>
            <a:pPr>
              <a:lnSpc>
                <a:spcPct val="95000"/>
              </a:lnSpc>
            </a:pPr>
            <a:r>
              <a:rPr lang="en-GB" sz="2000" dirty="0"/>
              <a:t>They are the officials working with the TM to prepare sites for events and set out track hurdles, cones, etc</a:t>
            </a:r>
          </a:p>
          <a:p>
            <a:pPr>
              <a:lnSpc>
                <a:spcPct val="95000"/>
              </a:lnSpc>
            </a:pPr>
            <a:r>
              <a:rPr lang="en-GB" sz="2000" dirty="0"/>
              <a:t>They also take out and return implements from the events and get them ready for the next.</a:t>
            </a:r>
          </a:p>
          <a:p>
            <a:pPr>
              <a:lnSpc>
                <a:spcPct val="95000"/>
              </a:lnSpc>
            </a:pPr>
            <a:r>
              <a:rPr lang="en-GB" sz="2000" dirty="0"/>
              <a:t>Check the lists to see if all equipment is on site and in the right place.</a:t>
            </a:r>
          </a:p>
          <a:p>
            <a:pPr>
              <a:lnSpc>
                <a:spcPct val="95000"/>
              </a:lnSpc>
            </a:pP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413138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DDC69E-749F-D6A2-856C-A0CA5A864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3464" y="755650"/>
            <a:ext cx="5266535" cy="1345115"/>
          </a:xfrm>
        </p:spPr>
        <p:txBody>
          <a:bodyPr>
            <a:normAutofit/>
          </a:bodyPr>
          <a:lstStyle/>
          <a:p>
            <a:r>
              <a:rPr lang="en-GB" dirty="0">
                <a:cs typeface="Aharoni"/>
              </a:rPr>
              <a:t>Check Lists &amp; Stadiums</a:t>
            </a:r>
            <a:endParaRPr lang="en-GB">
              <a:cs typeface="Aharoni"/>
            </a:endParaRPr>
          </a:p>
        </p:txBody>
      </p:sp>
      <p:pic>
        <p:nvPicPr>
          <p:cNvPr id="5" name="Picture 4" descr="A white line in a football field">
            <a:extLst>
              <a:ext uri="{FF2B5EF4-FFF2-40B4-BE49-F238E27FC236}">
                <a16:creationId xmlns:a16="http://schemas.microsoft.com/office/drawing/2014/main" id="{B74F5D22-C685-6884-8B8A-BA7DE015AD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70" r="20204" b="-3"/>
          <a:stretch/>
        </p:blipFill>
        <p:spPr>
          <a:xfrm>
            <a:off x="20" y="10"/>
            <a:ext cx="5404493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9C660-4EBC-9ECB-7507-178DA37E1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3464" y="2207969"/>
            <a:ext cx="5266535" cy="3884983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GB" dirty="0"/>
              <a:t>There are many different ones, and I acknowledge that I do appreciate the efforts that others have put in to produce them.</a:t>
            </a:r>
            <a:endParaRPr lang="en-US"/>
          </a:p>
          <a:p>
            <a:r>
              <a:rPr lang="en-GB" dirty="0"/>
              <a:t>The level of preparedness of a stadium for competition can vary. Field judges do turn up and assist to get the sites ready.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226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076CC-6587-5089-D722-BE3BC82F0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cs typeface="Aharoni"/>
              </a:rPr>
              <a:t>Equipment we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0BCCD-9C2B-A546-B275-38788838BF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47500" lnSpcReduction="20000"/>
          </a:bodyPr>
          <a:lstStyle/>
          <a:p>
            <a:r>
              <a:rPr lang="en-GB" dirty="0"/>
              <a:t>Clipboard(s) - wet or dry day?</a:t>
            </a:r>
            <a:endParaRPr lang="en-US" dirty="0"/>
          </a:p>
          <a:p>
            <a:r>
              <a:rPr lang="en-GB" dirty="0"/>
              <a:t>Tape measures</a:t>
            </a:r>
          </a:p>
          <a:p>
            <a:r>
              <a:rPr lang="en-GB" dirty="0"/>
              <a:t>Rakes to level the pit,</a:t>
            </a:r>
          </a:p>
          <a:p>
            <a:r>
              <a:rPr lang="en-GB" dirty="0">
                <a:ea typeface="+mn-lt"/>
                <a:cs typeface="+mn-lt"/>
              </a:rPr>
              <a:t> Warning horn </a:t>
            </a:r>
          </a:p>
          <a:p>
            <a:r>
              <a:rPr lang="en-GB" dirty="0"/>
              <a:t>Spike </a:t>
            </a:r>
          </a:p>
          <a:p>
            <a:r>
              <a:rPr lang="en-GB" dirty="0"/>
              <a:t>Rubber feet</a:t>
            </a:r>
          </a:p>
          <a:p>
            <a:r>
              <a:rPr lang="en-GB" dirty="0"/>
              <a:t>8mm </a:t>
            </a:r>
            <a:r>
              <a:rPr lang="en-GB" dirty="0" err="1"/>
              <a:t>allen</a:t>
            </a:r>
            <a:r>
              <a:rPr lang="en-GB" dirty="0"/>
              <a:t> key and spirit level</a:t>
            </a:r>
          </a:p>
          <a:p>
            <a:r>
              <a:rPr lang="en-GB" dirty="0"/>
              <a:t>Roller,  &amp; profile of no-jump indicator</a:t>
            </a:r>
          </a:p>
          <a:p>
            <a:r>
              <a:rPr lang="en-GB" dirty="0"/>
              <a:t>Take off board lifters</a:t>
            </a:r>
          </a:p>
          <a:p>
            <a:r>
              <a:rPr lang="en-GB" dirty="0"/>
              <a:t>Wind gauges </a:t>
            </a:r>
          </a:p>
          <a:p>
            <a:r>
              <a:rPr lang="en-GB" dirty="0"/>
              <a:t>Clocks- analogue and digital </a:t>
            </a:r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133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099048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B272257-593A-402F-88FA-F1DECD9E3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762000"/>
            <a:ext cx="10668000" cy="545592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C97DCE-31BE-6AE9-8D01-5A23F8500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3" y="1517903"/>
            <a:ext cx="3828185" cy="4578096"/>
          </a:xfrm>
        </p:spPr>
        <p:txBody>
          <a:bodyPr>
            <a:normAutofit/>
          </a:bodyPr>
          <a:lstStyle/>
          <a:p>
            <a:r>
              <a:rPr lang="en-GB" dirty="0">
                <a:cs typeface="Aharoni"/>
              </a:rPr>
              <a:t>Equipment we are using at some of the events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0AB25E7-AAA7-08B3-0D7C-A30D39DEE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8633" y="1517904"/>
            <a:ext cx="4843270" cy="457809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EDM measurer linked to scoreboards</a:t>
            </a:r>
          </a:p>
          <a:p>
            <a:r>
              <a:rPr lang="en-GB" dirty="0"/>
              <a:t>Tablet/laptop for results</a:t>
            </a:r>
          </a:p>
          <a:p>
            <a:r>
              <a:rPr lang="en-GB" dirty="0"/>
              <a:t>Take off board cameras</a:t>
            </a:r>
          </a:p>
          <a:p>
            <a:r>
              <a:rPr lang="en-GB"/>
              <a:t>Laptops- linked to electronic </a:t>
            </a:r>
            <a:r>
              <a:rPr lang="en-GB" dirty="0"/>
              <a:t>scoreboards</a:t>
            </a:r>
          </a:p>
          <a:p>
            <a:r>
              <a:rPr lang="en-GB" dirty="0"/>
              <a:t>Electronic time clocks and wind gauge</a:t>
            </a:r>
          </a:p>
        </p:txBody>
      </p:sp>
    </p:spTree>
    <p:extLst>
      <p:ext uri="{BB962C8B-B14F-4D97-AF65-F5344CB8AC3E}">
        <p14:creationId xmlns:p14="http://schemas.microsoft.com/office/powerpoint/2010/main" val="172978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3C9D3-CDE5-CDEC-270F-CD8E580B1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cs typeface="Aharoni"/>
              </a:rPr>
              <a:t>At the start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2EEE3-9BD5-2D4D-81C1-F8287B7C08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GB" dirty="0"/>
              <a:t>Meet and greet the athletes &amp; confirm number of jumps,  &amp; if left-handed </a:t>
            </a:r>
          </a:p>
          <a:p>
            <a:r>
              <a:rPr lang="en-GB" dirty="0"/>
              <a:t>We register the athletes- the card may be filled in or we write their names etc</a:t>
            </a:r>
            <a:endParaRPr lang="en-US" dirty="0"/>
          </a:p>
          <a:p>
            <a:r>
              <a:rPr lang="en-GB" dirty="0"/>
              <a:t>Allow them to work out their runway start position.</a:t>
            </a:r>
          </a:p>
          <a:p>
            <a:r>
              <a:rPr lang="en-GB" dirty="0"/>
              <a:t>Give out markers/tape to help them mark their start position</a:t>
            </a:r>
          </a:p>
          <a:p>
            <a:r>
              <a:rPr lang="en-GB" dirty="0"/>
              <a:t>Check numbers and spikes on registration</a:t>
            </a:r>
          </a:p>
          <a:p>
            <a:r>
              <a:rPr lang="en-GB" dirty="0"/>
              <a:t>Warm up time allowed 30 mins for most, 45 for HJ, 60mins for PV.</a:t>
            </a:r>
          </a:p>
        </p:txBody>
      </p:sp>
    </p:spTree>
    <p:extLst>
      <p:ext uri="{BB962C8B-B14F-4D97-AF65-F5344CB8AC3E}">
        <p14:creationId xmlns:p14="http://schemas.microsoft.com/office/powerpoint/2010/main" val="344492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A196E-412D-F545-D016-CA32BCB1F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cs typeface="Aharoni"/>
              </a:rPr>
              <a:t>Before the competition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D97D9-47F2-5D5B-AEC0-E6DF3464BC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GB" dirty="0"/>
              <a:t>Allow practice run throughs- 2 practice attempts in some events and in competition order. HJ &amp; PV are slightly different.</a:t>
            </a:r>
          </a:p>
          <a:p>
            <a:r>
              <a:rPr lang="en-GB" dirty="0"/>
              <a:t>PV &amp; HJ attempts are allowed at different heights, and at different upright positions- &amp; with a bungee for PV</a:t>
            </a:r>
          </a:p>
          <a:p>
            <a:r>
              <a:rPr lang="en-GB" dirty="0"/>
              <a:t>UKA rules allow the foot position on the LJ/TJ to be shown at the board</a:t>
            </a:r>
          </a:p>
          <a:p>
            <a:r>
              <a:rPr lang="en-GB" dirty="0"/>
              <a:t>Check that all officials are comfortable with their roles- amend roles.</a:t>
            </a:r>
          </a:p>
        </p:txBody>
      </p:sp>
    </p:spTree>
    <p:extLst>
      <p:ext uri="{BB962C8B-B14F-4D97-AF65-F5344CB8AC3E}">
        <p14:creationId xmlns:p14="http://schemas.microsoft.com/office/powerpoint/2010/main" val="353428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rismaticVTI">
  <a:themeElements>
    <a:clrScheme name="AnalogousFromDarkSeedLeftStep">
      <a:dk1>
        <a:srgbClr val="000000"/>
      </a:dk1>
      <a:lt1>
        <a:srgbClr val="FFFFFF"/>
      </a:lt1>
      <a:dk2>
        <a:srgbClr val="313820"/>
      </a:dk2>
      <a:lt2>
        <a:srgbClr val="E8E2E7"/>
      </a:lt2>
      <a:accent1>
        <a:srgbClr val="33B847"/>
      </a:accent1>
      <a:accent2>
        <a:srgbClr val="4EB727"/>
      </a:accent2>
      <a:accent3>
        <a:srgbClr val="86AC30"/>
      </a:accent3>
      <a:accent4>
        <a:srgbClr val="B2A426"/>
      </a:accent4>
      <a:accent5>
        <a:srgbClr val="D4853B"/>
      </a:accent5>
      <a:accent6>
        <a:srgbClr val="C3332A"/>
      </a:accent6>
      <a:hlink>
        <a:srgbClr val="A27C36"/>
      </a:hlink>
      <a:folHlink>
        <a:srgbClr val="7F7F7F"/>
      </a:folHlink>
    </a:clrScheme>
    <a:fontScheme name="Custom 166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ismaticVTI" id="{DA44D624-A564-4DE8-8446-0CD5C485C979}" vid="{8B2B1550-B69C-4156-BAEC-B2E559F94BD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</TotalTime>
  <Words>1276</Words>
  <Application>Microsoft Office PowerPoint</Application>
  <PresentationFormat>Widescreen</PresentationFormat>
  <Paragraphs>113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Aharoni</vt:lpstr>
      <vt:lpstr>Arial</vt:lpstr>
      <vt:lpstr>Avenir Next LT Pro</vt:lpstr>
      <vt:lpstr>PrismaticVTI</vt:lpstr>
      <vt:lpstr>What do Field judges do?</vt:lpstr>
      <vt:lpstr>PowerPoint Presentation</vt:lpstr>
      <vt:lpstr>Preparation</vt:lpstr>
      <vt:lpstr>Clerk(s) of Course</vt:lpstr>
      <vt:lpstr>Check Lists &amp; Stadiums</vt:lpstr>
      <vt:lpstr>Equipment we use</vt:lpstr>
      <vt:lpstr>Equipment we are using at some of the events</vt:lpstr>
      <vt:lpstr>At the start</vt:lpstr>
      <vt:lpstr>Before the competition</vt:lpstr>
      <vt:lpstr>Before the competition</vt:lpstr>
      <vt:lpstr>During competition in LJ/TJ</vt:lpstr>
      <vt:lpstr>During competition in LJ/TJ</vt:lpstr>
      <vt:lpstr>LJ/TJ  continued</vt:lpstr>
      <vt:lpstr>Quick, accurate decisions are made</vt:lpstr>
      <vt:lpstr>Hammer/ Discus/ Javelin- the long throws</vt:lpstr>
      <vt:lpstr>Hammer/ Discus/ Javelin- the long throws  continued </vt:lpstr>
      <vt:lpstr>Hammer/ Discus/ Javelin- the long throws </vt:lpstr>
      <vt:lpstr>  HJ &amp; PV </vt:lpstr>
      <vt:lpstr>Shot</vt:lpstr>
      <vt:lpstr>Let’s not forget the IPC events</vt:lpstr>
      <vt:lpstr>Any Questions?????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derek redfern</dc:creator>
  <cp:lastModifiedBy>Andy Hulse</cp:lastModifiedBy>
  <cp:revision>444</cp:revision>
  <dcterms:created xsi:type="dcterms:W3CDTF">2022-10-05T09:40:23Z</dcterms:created>
  <dcterms:modified xsi:type="dcterms:W3CDTF">2022-12-14T14:12:26Z</dcterms:modified>
</cp:coreProperties>
</file>